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</p:sldMasterIdLst>
  <p:notesMasterIdLst>
    <p:notesMasterId r:id="rId26"/>
  </p:notesMasterIdLst>
  <p:sldIdLst>
    <p:sldId id="262" r:id="rId23"/>
    <p:sldId id="257" r:id="rId24"/>
    <p:sldId id="297" r:id="rId25"/>
    <p:sldId id="256" r:id="rId27"/>
    <p:sldId id="270" r:id="rId28"/>
    <p:sldId id="271" r:id="rId29"/>
    <p:sldId id="258" r:id="rId30"/>
    <p:sldId id="277" r:id="rId31"/>
    <p:sldId id="278" r:id="rId32"/>
    <p:sldId id="285" r:id="rId33"/>
    <p:sldId id="279" r:id="rId34"/>
    <p:sldId id="283" r:id="rId35"/>
    <p:sldId id="282" r:id="rId36"/>
    <p:sldId id="288" r:id="rId37"/>
    <p:sldId id="290" r:id="rId38"/>
    <p:sldId id="292" r:id="rId39"/>
    <p:sldId id="291" r:id="rId40"/>
    <p:sldId id="293" r:id="rId41"/>
    <p:sldId id="294" r:id="rId42"/>
    <p:sldId id="295" r:id="rId43"/>
    <p:sldId id="296" r:id="rId44"/>
    <p:sldId id="280" r:id="rId45"/>
    <p:sldId id="298" r:id="rId46"/>
    <p:sldId id="299" r:id="rId47"/>
    <p:sldId id="302" r:id="rId48"/>
    <p:sldId id="306" r:id="rId49"/>
    <p:sldId id="307" r:id="rId50"/>
    <p:sldId id="300" r:id="rId51"/>
    <p:sldId id="261" r:id="rId52"/>
    <p:sldId id="303" r:id="rId53"/>
    <p:sldId id="32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33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31.xml"/><Relationship Id="rId53" Type="http://schemas.openxmlformats.org/officeDocument/2006/relationships/slide" Target="slides/slide30.xml"/><Relationship Id="rId52" Type="http://schemas.openxmlformats.org/officeDocument/2006/relationships/slide" Target="slides/slide29.xml"/><Relationship Id="rId51" Type="http://schemas.openxmlformats.org/officeDocument/2006/relationships/slide" Target="slides/slide28.xml"/><Relationship Id="rId50" Type="http://schemas.openxmlformats.org/officeDocument/2006/relationships/slide" Target="slides/slide27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6.xml"/><Relationship Id="rId48" Type="http://schemas.openxmlformats.org/officeDocument/2006/relationships/slide" Target="slides/slide25.xml"/><Relationship Id="rId47" Type="http://schemas.openxmlformats.org/officeDocument/2006/relationships/slide" Target="slides/slide24.xml"/><Relationship Id="rId46" Type="http://schemas.openxmlformats.org/officeDocument/2006/relationships/slide" Target="slides/slide23.xml"/><Relationship Id="rId45" Type="http://schemas.openxmlformats.org/officeDocument/2006/relationships/slide" Target="slides/slide22.xml"/><Relationship Id="rId44" Type="http://schemas.openxmlformats.org/officeDocument/2006/relationships/slide" Target="slides/slide21.xml"/><Relationship Id="rId43" Type="http://schemas.openxmlformats.org/officeDocument/2006/relationships/slide" Target="slides/slide20.xml"/><Relationship Id="rId42" Type="http://schemas.openxmlformats.org/officeDocument/2006/relationships/slide" Target="slides/slide19.xml"/><Relationship Id="rId41" Type="http://schemas.openxmlformats.org/officeDocument/2006/relationships/slide" Target="slides/slide18.xml"/><Relationship Id="rId40" Type="http://schemas.openxmlformats.org/officeDocument/2006/relationships/slide" Target="slides/slide1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6.xml"/><Relationship Id="rId38" Type="http://schemas.openxmlformats.org/officeDocument/2006/relationships/slide" Target="slides/slide15.xml"/><Relationship Id="rId37" Type="http://schemas.openxmlformats.org/officeDocument/2006/relationships/slide" Target="slides/slide14.xml"/><Relationship Id="rId36" Type="http://schemas.openxmlformats.org/officeDocument/2006/relationships/slide" Target="slides/slide13.xml"/><Relationship Id="rId35" Type="http://schemas.openxmlformats.org/officeDocument/2006/relationships/slide" Target="slides/slide12.xml"/><Relationship Id="rId34" Type="http://schemas.openxmlformats.org/officeDocument/2006/relationships/slide" Target="slides/slide11.xml"/><Relationship Id="rId33" Type="http://schemas.openxmlformats.org/officeDocument/2006/relationships/slide" Target="slides/slide10.xml"/><Relationship Id="rId32" Type="http://schemas.openxmlformats.org/officeDocument/2006/relationships/slide" Target="slides/slide9.xml"/><Relationship Id="rId31" Type="http://schemas.openxmlformats.org/officeDocument/2006/relationships/slide" Target="slides/slide8.xml"/><Relationship Id="rId30" Type="http://schemas.openxmlformats.org/officeDocument/2006/relationships/slide" Target="slides/slide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8" Type="http://schemas.openxmlformats.org/officeDocument/2006/relationships/slide" Target="slides/slide5.xml"/><Relationship Id="rId27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slide" Target="slides/slide1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Thầy giáo Cú Mèo đặt câu hỏi cho 2 bạn Vẹt Xanh và Vẹt Đỏ</a:t>
            </a:r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4.png"/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4.png"/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4.png"/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4.png"/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.xml"/><Relationship Id="rId18" Type="http://schemas.openxmlformats.org/officeDocument/2006/relationships/image" Target="../media/image11.jpeg"/><Relationship Id="rId17" Type="http://schemas.openxmlformats.org/officeDocument/2006/relationships/tags" Target="../tags/tag1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7" Type="http://schemas.openxmlformats.org/officeDocument/2006/relationships/theme" Target="../theme/theme10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7" Type="http://schemas.openxmlformats.org/officeDocument/2006/relationships/theme" Target="../theme/theme11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9" Type="http://schemas.openxmlformats.org/officeDocument/2006/relationships/theme" Target="../theme/theme12.xml"/><Relationship Id="rId18" Type="http://schemas.openxmlformats.org/officeDocument/2006/relationships/image" Target="../media/image11.jpeg"/><Relationship Id="rId17" Type="http://schemas.openxmlformats.org/officeDocument/2006/relationships/tags" Target="../tags/tag11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9" Type="http://schemas.openxmlformats.org/officeDocument/2006/relationships/theme" Target="../theme/theme13.xml"/><Relationship Id="rId18" Type="http://schemas.openxmlformats.org/officeDocument/2006/relationships/image" Target="../media/image11.jpeg"/><Relationship Id="rId17" Type="http://schemas.openxmlformats.org/officeDocument/2006/relationships/tags" Target="../tags/tag12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9" Type="http://schemas.openxmlformats.org/officeDocument/2006/relationships/theme" Target="../theme/theme14.xml"/><Relationship Id="rId18" Type="http://schemas.openxmlformats.org/officeDocument/2006/relationships/image" Target="../media/image11.jpeg"/><Relationship Id="rId17" Type="http://schemas.openxmlformats.org/officeDocument/2006/relationships/tags" Target="../tags/tag13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9" Type="http://schemas.openxmlformats.org/officeDocument/2006/relationships/theme" Target="../theme/theme15.xml"/><Relationship Id="rId18" Type="http://schemas.openxmlformats.org/officeDocument/2006/relationships/image" Target="../media/image11.jpeg"/><Relationship Id="rId17" Type="http://schemas.openxmlformats.org/officeDocument/2006/relationships/tags" Target="../tags/tag14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9" Type="http://schemas.openxmlformats.org/officeDocument/2006/relationships/theme" Target="../theme/theme16.xml"/><Relationship Id="rId18" Type="http://schemas.openxmlformats.org/officeDocument/2006/relationships/image" Target="../media/image11.jpeg"/><Relationship Id="rId17" Type="http://schemas.openxmlformats.org/officeDocument/2006/relationships/tags" Target="../tags/tag15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9" Type="http://schemas.openxmlformats.org/officeDocument/2006/relationships/theme" Target="../theme/theme17.xml"/><Relationship Id="rId18" Type="http://schemas.openxmlformats.org/officeDocument/2006/relationships/image" Target="../media/image11.jpeg"/><Relationship Id="rId17" Type="http://schemas.openxmlformats.org/officeDocument/2006/relationships/tags" Target="../tags/tag16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9" Type="http://schemas.openxmlformats.org/officeDocument/2006/relationships/theme" Target="../theme/theme18.xml"/><Relationship Id="rId18" Type="http://schemas.openxmlformats.org/officeDocument/2006/relationships/image" Target="../media/image11.jpeg"/><Relationship Id="rId17" Type="http://schemas.openxmlformats.org/officeDocument/2006/relationships/tags" Target="../tags/tag17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9" Type="http://schemas.openxmlformats.org/officeDocument/2006/relationships/theme" Target="../theme/theme19.xml"/><Relationship Id="rId18" Type="http://schemas.openxmlformats.org/officeDocument/2006/relationships/image" Target="../media/image11.jpeg"/><Relationship Id="rId17" Type="http://schemas.openxmlformats.org/officeDocument/2006/relationships/tags" Target="../tags/tag18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11.jpeg"/><Relationship Id="rId17" Type="http://schemas.openxmlformats.org/officeDocument/2006/relationships/tags" Target="../tags/tag3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9" Type="http://schemas.openxmlformats.org/officeDocument/2006/relationships/theme" Target="../theme/theme20.xml"/><Relationship Id="rId18" Type="http://schemas.openxmlformats.org/officeDocument/2006/relationships/image" Target="../media/image11.jpeg"/><Relationship Id="rId17" Type="http://schemas.openxmlformats.org/officeDocument/2006/relationships/tags" Target="../tags/tag19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9" Type="http://schemas.openxmlformats.org/officeDocument/2006/relationships/theme" Target="../theme/theme21.xml"/><Relationship Id="rId18" Type="http://schemas.openxmlformats.org/officeDocument/2006/relationships/image" Target="../media/image11.jpeg"/><Relationship Id="rId17" Type="http://schemas.openxmlformats.org/officeDocument/2006/relationships/tags" Target="../tags/tag20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18" Type="http://schemas.openxmlformats.org/officeDocument/2006/relationships/image" Target="../media/image11.jpeg"/><Relationship Id="rId17" Type="http://schemas.openxmlformats.org/officeDocument/2006/relationships/tags" Target="../tags/tag4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18" Type="http://schemas.openxmlformats.org/officeDocument/2006/relationships/image" Target="../media/image11.jpeg"/><Relationship Id="rId17" Type="http://schemas.openxmlformats.org/officeDocument/2006/relationships/tags" Target="../tags/tag5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9" Type="http://schemas.openxmlformats.org/officeDocument/2006/relationships/theme" Target="../theme/theme5.xml"/><Relationship Id="rId18" Type="http://schemas.openxmlformats.org/officeDocument/2006/relationships/image" Target="../media/image11.jpeg"/><Relationship Id="rId17" Type="http://schemas.openxmlformats.org/officeDocument/2006/relationships/tags" Target="../tags/tag6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9" Type="http://schemas.openxmlformats.org/officeDocument/2006/relationships/theme" Target="../theme/theme6.xml"/><Relationship Id="rId18" Type="http://schemas.openxmlformats.org/officeDocument/2006/relationships/image" Target="../media/image11.jpeg"/><Relationship Id="rId17" Type="http://schemas.openxmlformats.org/officeDocument/2006/relationships/tags" Target="../tags/tag7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9" Type="http://schemas.openxmlformats.org/officeDocument/2006/relationships/theme" Target="../theme/theme7.xml"/><Relationship Id="rId18" Type="http://schemas.openxmlformats.org/officeDocument/2006/relationships/image" Target="../media/image11.jpeg"/><Relationship Id="rId17" Type="http://schemas.openxmlformats.org/officeDocument/2006/relationships/tags" Target="../tags/tag8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9" Type="http://schemas.openxmlformats.org/officeDocument/2006/relationships/theme" Target="../theme/theme8.xml"/><Relationship Id="rId18" Type="http://schemas.openxmlformats.org/officeDocument/2006/relationships/image" Target="../media/image11.jpeg"/><Relationship Id="rId17" Type="http://schemas.openxmlformats.org/officeDocument/2006/relationships/tags" Target="../tags/tag9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9" Type="http://schemas.openxmlformats.org/officeDocument/2006/relationships/theme" Target="../theme/theme9.xml"/><Relationship Id="rId18" Type="http://schemas.openxmlformats.org/officeDocument/2006/relationships/image" Target="../media/image11.jpeg"/><Relationship Id="rId17" Type="http://schemas.openxmlformats.org/officeDocument/2006/relationships/tags" Target="../tags/tag10.xml"/><Relationship Id="rId16" Type="http://schemas.openxmlformats.org/officeDocument/2006/relationships/image" Target="../media/image10.png"/><Relationship Id="rId15" Type="http://schemas.openxmlformats.org/officeDocument/2006/relationships/image" Target="../media/image7.svg"/><Relationship Id="rId14" Type="http://schemas.openxmlformats.org/officeDocument/2006/relationships/image" Target="../media/image9.png"/><Relationship Id="rId13" Type="http://schemas.openxmlformats.org/officeDocument/2006/relationships/image" Target="../media/image6.sv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2" name="Oval 1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 userDrawn="1">
            <p:custDataLst>
              <p:tags r:id="rId19"/>
            </p:custDataLst>
          </p:nvPr>
        </p:nvSpPr>
        <p:spPr>
          <a:xfrm>
            <a:off x="-1084082" y="1841500"/>
            <a:ext cx="914400" cy="914400"/>
          </a:xfrm>
          <a:prstGeom prst="ellipse">
            <a:avLst/>
          </a:prstGeom>
          <a:blipFill dpi="0" rotWithShape="0">
            <a:blip r:embed="rId18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4.png"/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3" Type="http://schemas.openxmlformats.org/officeDocument/2006/relationships/image" Target="../media/image13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26.svg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7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6.xml"/><Relationship Id="rId3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8.xml"/><Relationship Id="rId5" Type="http://schemas.openxmlformats.org/officeDocument/2006/relationships/image" Target="../media/image43.jpeg"/><Relationship Id="rId4" Type="http://schemas.openxmlformats.org/officeDocument/2006/relationships/image" Target="../media/image28.svg"/><Relationship Id="rId3" Type="http://schemas.openxmlformats.org/officeDocument/2006/relationships/image" Target="../media/image49.png"/><Relationship Id="rId2" Type="http://schemas.openxmlformats.org/officeDocument/2006/relationships/image" Target="../media/image27.svg"/><Relationship Id="rId1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9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0.xml"/><Relationship Id="rId5" Type="http://schemas.openxmlformats.org/officeDocument/2006/relationships/image" Target="../media/image28.svg"/><Relationship Id="rId4" Type="http://schemas.openxmlformats.org/officeDocument/2006/relationships/image" Target="../media/image49.png"/><Relationship Id="rId3" Type="http://schemas.openxmlformats.org/officeDocument/2006/relationships/image" Target="../media/image27.svg"/><Relationship Id="rId2" Type="http://schemas.openxmlformats.org/officeDocument/2006/relationships/image" Target="../media/image48.png"/><Relationship Id="rId1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2.xml"/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10.sv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svg"/><Relationship Id="rId15" Type="http://schemas.openxmlformats.org/officeDocument/2006/relationships/image" Target="../media/image22.png"/><Relationship Id="rId14" Type="http://schemas.microsoft.com/office/2007/relationships/hdphoto" Target="../media/image21.wdp"/><Relationship Id="rId13" Type="http://schemas.openxmlformats.org/officeDocument/2006/relationships/image" Target="../media/image20.png"/><Relationship Id="rId12" Type="http://schemas.microsoft.com/office/2007/relationships/hdphoto" Target="../media/image19.wdp"/><Relationship Id="rId11" Type="http://schemas.openxmlformats.org/officeDocument/2006/relationships/image" Target="../media/image18.png"/><Relationship Id="rId10" Type="http://schemas.microsoft.com/office/2007/relationships/hdphoto" Target="../media/image17.wdp"/><Relationship Id="rId1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4.xml"/><Relationship Id="rId5" Type="http://schemas.openxmlformats.org/officeDocument/2006/relationships/image" Target="../media/image52.jpeg"/><Relationship Id="rId4" Type="http://schemas.openxmlformats.org/officeDocument/2006/relationships/image" Target="../media/image28.svg"/><Relationship Id="rId3" Type="http://schemas.openxmlformats.org/officeDocument/2006/relationships/image" Target="../media/image49.png"/><Relationship Id="rId2" Type="http://schemas.openxmlformats.org/officeDocument/2006/relationships/image" Target="../media/image27.svg"/><Relationship Id="rId1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5.xml"/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image" Target="../media/image26.sv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.xml"/><Relationship Id="rId2" Type="http://schemas.openxmlformats.org/officeDocument/2006/relationships/image" Target="../media/image55.jpeg"/><Relationship Id="rId1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.xml"/><Relationship Id="rId2" Type="http://schemas.openxmlformats.org/officeDocument/2006/relationships/image" Target="../media/image57.GIF"/><Relationship Id="rId1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.xml"/><Relationship Id="rId2" Type="http://schemas.openxmlformats.org/officeDocument/2006/relationships/image" Target="../media/image26.svg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9.xml"/><Relationship Id="rId4" Type="http://schemas.openxmlformats.org/officeDocument/2006/relationships/image" Target="../media/image29.svg"/><Relationship Id="rId3" Type="http://schemas.openxmlformats.org/officeDocument/2006/relationships/image" Target="../media/image61.png"/><Relationship Id="rId2" Type="http://schemas.openxmlformats.org/officeDocument/2006/relationships/tags" Target="../tags/tag28.xml"/><Relationship Id="rId1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7" Type="http://schemas.openxmlformats.org/officeDocument/2006/relationships/image" Target="../media/image63.png"/><Relationship Id="rId6" Type="http://schemas.openxmlformats.org/officeDocument/2006/relationships/image" Target="../media/image28.svg"/><Relationship Id="rId5" Type="http://schemas.openxmlformats.org/officeDocument/2006/relationships/image" Target="../media/image49.png"/><Relationship Id="rId4" Type="http://schemas.openxmlformats.org/officeDocument/2006/relationships/image" Target="../media/image39.png"/><Relationship Id="rId3" Type="http://schemas.openxmlformats.org/officeDocument/2006/relationships/image" Target="../media/image25.jpeg"/><Relationship Id="rId2" Type="http://schemas.openxmlformats.org/officeDocument/2006/relationships/image" Target="../media/image30.svg"/><Relationship Id="rId1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1.svg"/><Relationship Id="rId1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24.png"/><Relationship Id="rId7" Type="http://schemas.openxmlformats.org/officeDocument/2006/relationships/image" Target="../media/image5.png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12.svg"/><Relationship Id="rId3" Type="http://schemas.openxmlformats.org/officeDocument/2006/relationships/image" Target="../media/image23.png"/><Relationship Id="rId2" Type="http://schemas.openxmlformats.org/officeDocument/2006/relationships/image" Target="../media/image2.sv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91.xml"/><Relationship Id="rId12" Type="http://schemas.openxmlformats.org/officeDocument/2006/relationships/image" Target="../media/image14.svg"/><Relationship Id="rId11" Type="http://schemas.openxmlformats.org/officeDocument/2006/relationships/image" Target="../media/image26.png"/><Relationship Id="rId10" Type="http://schemas.openxmlformats.org/officeDocument/2006/relationships/image" Target="../media/image25.jpe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31.svg"/><Relationship Id="rId1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9.xml"/><Relationship Id="rId6" Type="http://schemas.openxmlformats.org/officeDocument/2006/relationships/image" Target="../media/image68.png"/><Relationship Id="rId5" Type="http://schemas.openxmlformats.org/officeDocument/2006/relationships/image" Target="../media/image7.png"/><Relationship Id="rId4" Type="http://schemas.openxmlformats.org/officeDocument/2006/relationships/image" Target="../media/image32.svg"/><Relationship Id="rId3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svg"/><Relationship Id="rId7" Type="http://schemas.openxmlformats.org/officeDocument/2006/relationships/image" Target="../media/image4.png"/><Relationship Id="rId6" Type="http://schemas.openxmlformats.org/officeDocument/2006/relationships/image" Target="../media/image17.svg"/><Relationship Id="rId5" Type="http://schemas.openxmlformats.org/officeDocument/2006/relationships/image" Target="../media/image29.png"/><Relationship Id="rId4" Type="http://schemas.openxmlformats.org/officeDocument/2006/relationships/image" Target="../media/image16.svg"/><Relationship Id="rId3" Type="http://schemas.openxmlformats.org/officeDocument/2006/relationships/image" Target="../media/image28.png"/><Relationship Id="rId2" Type="http://schemas.openxmlformats.org/officeDocument/2006/relationships/image" Target="../media/image15.svg"/><Relationship Id="rId1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8.svg"/><Relationship Id="rId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20.svg"/><Relationship Id="rId3" Type="http://schemas.openxmlformats.org/officeDocument/2006/relationships/image" Target="../media/image32.png"/><Relationship Id="rId2" Type="http://schemas.openxmlformats.org/officeDocument/2006/relationships/image" Target="../media/image19.sv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3.svg"/><Relationship Id="rId5" Type="http://schemas.openxmlformats.org/officeDocument/2006/relationships/image" Target="../media/image35.png"/><Relationship Id="rId4" Type="http://schemas.openxmlformats.org/officeDocument/2006/relationships/image" Target="../media/image22.svg"/><Relationship Id="rId3" Type="http://schemas.openxmlformats.org/officeDocument/2006/relationships/image" Target="../media/image34.png"/><Relationship Id="rId2" Type="http://schemas.openxmlformats.org/officeDocument/2006/relationships/image" Target="../media/image21.sv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7.svg"/><Relationship Id="rId7" Type="http://schemas.openxmlformats.org/officeDocument/2006/relationships/image" Target="../media/image9.png"/><Relationship Id="rId6" Type="http://schemas.openxmlformats.org/officeDocument/2006/relationships/image" Target="../media/image23.svg"/><Relationship Id="rId5" Type="http://schemas.openxmlformats.org/officeDocument/2006/relationships/image" Target="../media/image35.png"/><Relationship Id="rId4" Type="http://schemas.openxmlformats.org/officeDocument/2006/relationships/image" Target="../media/image25.svg"/><Relationship Id="rId3" Type="http://schemas.openxmlformats.org/officeDocument/2006/relationships/image" Target="../media/image39.png"/><Relationship Id="rId2" Type="http://schemas.openxmlformats.org/officeDocument/2006/relationships/image" Target="../media/image24.svg"/><Relationship Id="rId11" Type="http://schemas.openxmlformats.org/officeDocument/2006/relationships/slideLayout" Target="../slideLayouts/slideLayout52.xml"/><Relationship Id="rId10" Type="http://schemas.openxmlformats.org/officeDocument/2006/relationships/image" Target="../media/image40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100000">
            <a:off x="1920476" y="2088286"/>
            <a:ext cx="4161155" cy="2271395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3964" y="1086485"/>
            <a:ext cx="10059670" cy="4685030"/>
          </a:xfrm>
          <a:prstGeom prst="rect">
            <a:avLst/>
          </a:prstGeom>
        </p:spPr>
      </p:pic>
      <p:sp>
        <p:nvSpPr>
          <p:cNvPr id="27" name="TextBox 8"/>
          <p:cNvSpPr txBox="1"/>
          <p:nvPr/>
        </p:nvSpPr>
        <p:spPr>
          <a:xfrm>
            <a:off x="4029075" y="2414270"/>
            <a:ext cx="3634740" cy="11734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44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cs typeface="SVN-Shintia Script" panose="02000804000000020003" charset="0"/>
                <a:sym typeface="Arial" panose="020B0604020202020204" pitchFamily="34" charset="0"/>
              </a:rPr>
              <a:t>Luyện từ và câu </a:t>
            </a:r>
            <a:endParaRPr lang="en-GB" altLang="vi-VN" sz="44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Shintia Script" panose="02000804000000020003" charset="0"/>
              <a:cs typeface="SVN-Shintia Script" panose="02000804000000020003" charset="0"/>
              <a:sym typeface="Arial" panose="020B0604020202020204" pitchFamily="34" charset="0"/>
            </a:endParaRPr>
          </a:p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44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cs typeface="SVN-Shintia Script" panose="02000804000000020003" charset="0"/>
                <a:sym typeface="Arial" panose="020B0604020202020204" pitchFamily="34" charset="0"/>
              </a:rPr>
              <a:t>(Tuần 5 - Tiết 2)</a:t>
            </a:r>
            <a:endParaRPr lang="en-GB" altLang="vi-VN" sz="44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Shintia Script" panose="02000804000000020003" charset="0"/>
              <a:ea typeface="Arial" panose="020B0604020202020204" pitchFamily="34" charset="0"/>
              <a:cs typeface="SVN-Shintia Script" panose="02000804000000020003" charset="0"/>
              <a:sym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450" y="3443605"/>
            <a:ext cx="7588885" cy="1445260"/>
          </a:xfrm>
          <a:prstGeom prst="rect">
            <a:avLst/>
          </a:prstGeom>
        </p:spPr>
      </p:pic>
      <p:pic>
        <p:nvPicPr>
          <p:cNvPr id="49" name="Picture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" flipH="1">
            <a:off x="6300470" y="1686560"/>
            <a:ext cx="6090920" cy="17183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20990" y="347345"/>
            <a:ext cx="1812925" cy="1970405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9577070" y="1036955"/>
            <a:ext cx="2172970" cy="2085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2662" y="4963922"/>
            <a:ext cx="360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#9Slide05 Aquarelle" panose="02040603050506020204" pitchFamily="18" charset="0"/>
              </a:rPr>
              <a:t>Thực hiện: EduFive</a:t>
            </a:r>
            <a:endParaRPr lang="en-US" sz="2800" b="1">
              <a:latin typeface="#9Slide05 Aquarelle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0404 -0.2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2294228" y="4015740"/>
            <a:ext cx="709681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rất thích ngắm </a:t>
            </a:r>
            <a:r>
              <a:rPr lang="en-GB" altLang="en-US" sz="40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trên trời.</a:t>
            </a:r>
            <a:endParaRPr lang="en-GB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433507" y="1301750"/>
            <a:ext cx="9324989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tôi </a:t>
            </a:r>
            <a:r>
              <a:rPr lang="en-GB" altLang="en-US" sz="40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kê tài khoản ngân hàng nhé! </a:t>
            </a:r>
            <a:endParaRPr lang="en-GB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107690" y="2233930"/>
            <a:ext cx="170878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en-GB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  <a:endParaRPr lang="en-GB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917565" y="4722495"/>
            <a:ext cx="17315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en-GB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GB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925955" y="236855"/>
            <a:ext cx="7509510" cy="1751330"/>
          </a:xfrm>
          <a:prstGeom prst="rect">
            <a:avLst/>
          </a:prstGeom>
        </p:spPr>
      </p:pic>
      <p:sp>
        <p:nvSpPr>
          <p:cNvPr id="18436" name="Text Box 7"/>
          <p:cNvSpPr txBox="1"/>
          <p:nvPr/>
        </p:nvSpPr>
        <p:spPr>
          <a:xfrm>
            <a:off x="2095500" y="462915"/>
            <a:ext cx="69710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nghĩa của những từ đồng âm trong các cụm từ sau:</a:t>
            </a:r>
            <a:endParaRPr lang="en-US" altLang="vi-VN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2420" y="0"/>
            <a:ext cx="810260" cy="14452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GB" altLang="en-US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1 </a:t>
            </a:r>
            <a:endParaRPr lang="en-GB" altLang="en-US" sz="8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charset="0"/>
              <a:cs typeface="Algerian" panose="04020705040A02060702" charset="0"/>
            </a:endParaRPr>
          </a:p>
        </p:txBody>
      </p:sp>
      <p:sp>
        <p:nvSpPr>
          <p:cNvPr id="18434" name="Text Box 4"/>
          <p:cNvSpPr txBox="1"/>
          <p:nvPr/>
        </p:nvSpPr>
        <p:spPr>
          <a:xfrm>
            <a:off x="1873250" y="2636838"/>
            <a:ext cx="8229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Cánh đồng - tượng đồng - một nghìn đồng.</a:t>
            </a:r>
            <a:endParaRPr lang="en-US" altLang="vi-V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10"/>
          <p:cNvSpPr/>
          <p:nvPr/>
        </p:nvSpPr>
        <p:spPr>
          <a:xfrm>
            <a:off x="1873250" y="4812348"/>
            <a:ext cx="40132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 Ba v</a:t>
            </a: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má - ba tuổi.</a:t>
            </a:r>
            <a:endParaRPr lang="en-US" altLang="vi-V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9"/>
          <p:cNvSpPr/>
          <p:nvPr/>
        </p:nvSpPr>
        <p:spPr>
          <a:xfrm>
            <a:off x="1873250" y="3724593"/>
            <a:ext cx="38862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 Hòn đá - đá bóng.</a:t>
            </a:r>
            <a:endParaRPr lang="en-US" altLang="vi-V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2" grpId="0"/>
      <p:bldP spid="18434" grpId="0"/>
      <p:bldP spid="18437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77215" y="212725"/>
            <a:ext cx="3479800" cy="3479800"/>
          </a:xfrm>
          <a:prstGeom prst="flowChartAlternateProcess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" name="Rounded Rectangle 2"/>
          <p:cNvSpPr/>
          <p:nvPr/>
        </p:nvSpPr>
        <p:spPr>
          <a:xfrm>
            <a:off x="4479925" y="212725"/>
            <a:ext cx="3479800" cy="347980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4" name="Rounded Rectangle 3"/>
          <p:cNvSpPr/>
          <p:nvPr/>
        </p:nvSpPr>
        <p:spPr>
          <a:xfrm>
            <a:off x="8382635" y="2137410"/>
            <a:ext cx="3479800" cy="155511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" name="Rounded Rectangle 4"/>
          <p:cNvSpPr/>
          <p:nvPr/>
        </p:nvSpPr>
        <p:spPr>
          <a:xfrm>
            <a:off x="8382635" y="212725"/>
            <a:ext cx="3479800" cy="155511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8434" name="Text Box 4"/>
          <p:cNvSpPr txBox="1"/>
          <p:nvPr/>
        </p:nvSpPr>
        <p:spPr>
          <a:xfrm>
            <a:off x="1554004" y="4444683"/>
            <a:ext cx="908399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- tượng đồng - một nghìn đồng.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3710" y="2267585"/>
            <a:ext cx="5380355" cy="3704590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30400" y="3648075"/>
            <a:ext cx="4587875" cy="1476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đất rộng v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phẳng, dùng để 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cấy, trồng trọt.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 rotWithShape="1">
          <a:blip r:embed="rId2"/>
          <a:srcRect b="6864"/>
          <a:stretch>
            <a:fillRect/>
          </a:stretch>
        </p:blipFill>
        <p:spPr bwMode="auto">
          <a:xfrm>
            <a:off x="7123430" y="1504950"/>
            <a:ext cx="4841875" cy="344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263005" y="349885"/>
            <a:ext cx="5720080" cy="387540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790690" y="971550"/>
            <a:ext cx="4665345" cy="2399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defTabSz="121793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đồng: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là kim loại có màu đỏ, dễ dát mỏng và kéo sợi, thường dùng làm dây điện và hợp kim.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69935" y="3936365"/>
            <a:ext cx="2281555" cy="1996440"/>
          </a:xfrm>
          <a:prstGeom prst="rect">
            <a:avLst/>
          </a:prstGeom>
        </p:spPr>
      </p:pic>
      <p:pic>
        <p:nvPicPr>
          <p:cNvPr id="9" name="Picture 15" descr="C:\Users\HP\Pictures\HINH SOAN BAI\tuan 5\1ac629b3304a7a87c40942edd1ebf8bd.jpg1ac629b3304a7a87c40942edd1ebf8bd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1975485" y="1172845"/>
            <a:ext cx="3684270" cy="276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3710" y="2267585"/>
            <a:ext cx="5380355" cy="28879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73925" y="2486660"/>
            <a:ext cx="4781550" cy="188468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8" name="Rounded Rectangle 7"/>
          <p:cNvSpPr/>
          <p:nvPr/>
        </p:nvSpPr>
        <p:spPr>
          <a:xfrm>
            <a:off x="6518275" y="539750"/>
            <a:ext cx="4781550" cy="1884680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324100" y="3356610"/>
            <a:ext cx="4219575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defTabSz="1217930" eaLnBrk="1" hangingPunct="1">
              <a:spcBef>
                <a:spcPct val="5000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đồng: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là đơn vị tiền tệ Việt Nam.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45058" grpId="0" animBg="1"/>
      <p:bldP spid="450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2104708" y="4444683"/>
            <a:ext cx="8229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FontTx/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Hòn đá - đá bóng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goc-nhin-tay-trai-272x27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59815" y="368935"/>
            <a:ext cx="3454400" cy="3454400"/>
          </a:xfrm>
          <a:prstGeom prst="rect">
            <a:avLst/>
          </a:prstGeom>
        </p:spPr>
      </p:pic>
      <p:pic>
        <p:nvPicPr>
          <p:cNvPr id="9" name="Content Placeholder 8" descr="unname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4395" y="575310"/>
            <a:ext cx="487680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c-nhin-tay-trai-272x2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2005" y="1480185"/>
            <a:ext cx="3454400" cy="345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63005" y="349885"/>
            <a:ext cx="5720080" cy="387540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0" y="1000125"/>
            <a:ext cx="4878705" cy="1476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defTabSz="121793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đá: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 là chất rắn cấu tạo nên vỏ trái đất, kết thành từng tảng, từng hòn.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69935" y="3936365"/>
            <a:ext cx="2281555" cy="199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unnamed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31635" y="567055"/>
            <a:ext cx="48768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743710" y="2267585"/>
            <a:ext cx="6157595" cy="3704590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15210" y="3345180"/>
            <a:ext cx="5015230" cy="19380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đá bóng: </a:t>
            </a:r>
            <a:r>
              <a:rPr lang="en-US" altLang="en-US" sz="3000" b="1" dirty="0">
                <a:latin typeface="Times New Roman" panose="02020603050405020304" pitchFamily="18" charset="0"/>
              </a:rPr>
              <a:t>đá là đưa nhanh chân và hất mạnh bóng cho ra xa hoặc đưa vào khung thành đối phương.</a:t>
            </a:r>
            <a:endParaRPr lang="en-US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2104708" y="4444683"/>
            <a:ext cx="82296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FontTx/>
              <a:buNone/>
            </a:pP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Ba và má - ba tuổi.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C:\Users\HP\Pictures\HINH SOAN BAI\tuan 5\vun-dap-he-gia-tri-gia-dinh-viet-nam-hien-nay.jpgvun-dap-he-gia-tri-gia-dinh-viet-nam-hien-nay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8140" y="337820"/>
            <a:ext cx="5596255" cy="3160395"/>
          </a:xfrm>
          <a:prstGeom prst="rect">
            <a:avLst/>
          </a:prstGeom>
        </p:spPr>
      </p:pic>
      <p:pic>
        <p:nvPicPr>
          <p:cNvPr id="9" name="Content Placeholder 8" descr="C:\Users\HP\Pictures\HINH SOAN BAI\tuan 5\quan-ao-tre-em-3-tuoi.jpgquan-ao-tre-em-3-tuoi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33185" y="337820"/>
            <a:ext cx="5342255" cy="313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14045" y="254000"/>
            <a:ext cx="1563370" cy="1475740"/>
          </a:xfrm>
          <a:prstGeom prst="rect">
            <a:avLst/>
          </a:prstGeom>
        </p:spPr>
      </p:pic>
      <p:sp>
        <p:nvSpPr>
          <p:cNvPr id="2053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71342" y="2299970"/>
            <a:ext cx="709612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ea typeface="Montserrat" panose="02000505000000020004" charset="0"/>
              <a:cs typeface="Montserrat" panose="0200050500000002000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0410" y="1957705"/>
            <a:ext cx="6006465" cy="685165"/>
          </a:xfrm>
          <a:prstGeom prst="homePlate">
            <a:avLst>
              <a:gd name="adj" fmla="val 137778"/>
            </a:avLst>
          </a:prstGeom>
          <a:noFill/>
          <a:ln w="38100" cap="rnd">
            <a:solidFill>
              <a:schemeClr val="accent1"/>
            </a:solidFill>
            <a:prstDash val="dash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Hiểu thế nào là từ đồng âm</a:t>
            </a:r>
            <a:r>
              <a:rPr lang="en-GB" altLang="zh-CN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.</a:t>
            </a:r>
            <a:endParaRPr lang="en-GB" altLang="zh-CN" sz="36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Shintia Script" panose="02000804000000020003" charset="0"/>
              <a:ea typeface="Montserrat" panose="02000505000000020004" charset="0"/>
              <a:cs typeface="SVN-Shintia Script" panose="02000804000000020003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48470" y="3453765"/>
            <a:ext cx="7096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Montserrat" panose="02000505000000020004" charset="0"/>
              <a:ea typeface="Montserrat" panose="02000505000000020004" charset="0"/>
              <a:cs typeface="Montserrat" panose="0200050500000002000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77895" y="2920365"/>
            <a:ext cx="6224270" cy="1170940"/>
          </a:xfrm>
          <a:prstGeom prst="homePlate">
            <a:avLst>
              <a:gd name="adj" fmla="val 116086"/>
            </a:avLst>
          </a:prstGeom>
          <a:noFill/>
          <a:ln w="38100" cap="rnd">
            <a:solidFill>
              <a:schemeClr val="accent1"/>
            </a:solidFill>
            <a:prstDash val="dash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0" algn="l" eaLnBrk="1" hangingPunct="1">
              <a:defRPr/>
            </a:pPr>
            <a:r>
              <a:rPr lang="zh-CN" altLang="en-US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Phân biệt</a:t>
            </a:r>
            <a:r>
              <a:rPr lang="en-GB" altLang="zh-CN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 </a:t>
            </a:r>
            <a:r>
              <a:rPr lang="zh-CN" altLang="en-US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được nghĩa</a:t>
            </a:r>
            <a:r>
              <a:rPr lang="en-GB" altLang="zh-CN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 </a:t>
            </a:r>
            <a:r>
              <a:rPr lang="zh-CN" altLang="en-US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của các từ đồng âm</a:t>
            </a:r>
            <a:r>
              <a:rPr lang="en-GB" altLang="zh-CN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.</a:t>
            </a:r>
            <a:endParaRPr lang="en-GB" altLang="zh-CN" sz="36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Shintia Script" panose="02000804000000020003" charset="0"/>
              <a:ea typeface="Montserrat" panose="02000505000000020004" charset="0"/>
              <a:cs typeface="SVN-Shintia Script" panose="02000804000000020003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7950" y="4871720"/>
            <a:ext cx="968375" cy="635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000" dirty="0">
              <a:latin typeface="Montserrat" panose="02000505000000020004" charset="0"/>
              <a:ea typeface="Montserrat" panose="02000505000000020004" charset="0"/>
              <a:cs typeface="Montserrat" panose="0200050500000002000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16325" y="4307204"/>
            <a:ext cx="7121525" cy="1471295"/>
          </a:xfrm>
          <a:prstGeom prst="homePlate">
            <a:avLst>
              <a:gd name="adj" fmla="val 111351"/>
            </a:avLst>
          </a:prstGeom>
          <a:noFill/>
          <a:ln w="38100" cap="rnd">
            <a:solidFill>
              <a:schemeClr val="accent1"/>
            </a:solidFill>
            <a:prstDash val="dash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0" algn="l" eaLnBrk="1" hangingPunct="1">
              <a:defRPr/>
            </a:pPr>
            <a:r>
              <a:rPr lang="en-GB" sz="36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ea typeface="Montserrat" panose="02000505000000020004" charset="0"/>
                <a:cs typeface="SVN-Shintia Script" panose="02000804000000020003" charset="0"/>
              </a:rPr>
              <a:t>Nhận diện được từ đồng âm trong câu, đoạn văn, trong lời nói hằng ngày.</a:t>
            </a:r>
            <a:endParaRPr lang="en-GB" sz="36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Shintia Script" panose="02000804000000020003" charset="0"/>
              <a:ea typeface="Montserrat" panose="02000505000000020004" charset="0"/>
              <a:cs typeface="SVN-Shintia Script" panose="02000804000000020003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6917" y="1957770"/>
            <a:ext cx="731583" cy="713294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3095" y="3083560"/>
            <a:ext cx="545465" cy="740410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513" y="4468242"/>
            <a:ext cx="548688" cy="713294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273935" y="252730"/>
            <a:ext cx="326580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5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Caprica Script" charset="0"/>
                <a:cs typeface="SVN-Caprica Script" charset="0"/>
              </a:rPr>
              <a:t>Mục tiêu</a:t>
            </a:r>
            <a:endParaRPr lang="en-GB" altLang="en-US" sz="5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Caprica Script" charset="0"/>
              <a:cs typeface="SVN-Caprica Script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241550" y="1079500"/>
            <a:ext cx="3221990" cy="140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ldLvl="0" animBg="1"/>
      <p:bldP spid="14" grpId="0" bldLvl="0" animBg="1"/>
      <p:bldP spid="35" grpId="0" bldLvl="0" animBg="1"/>
      <p:bldP spid="36" grpId="0" bldLvl="0" animBg="1"/>
      <p:bldP spid="39" grpId="0" bldLvl="0" animBg="1"/>
      <p:bldP spid="40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263005" y="349885"/>
            <a:ext cx="5720080" cy="387540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149465" y="1191895"/>
            <a:ext cx="4257675" cy="1476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 và má</a:t>
            </a:r>
            <a:r>
              <a:rPr lang="en-GB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(bố, thầy) l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người sinh ra v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nuôi dưỡng mình.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69935" y="3936365"/>
            <a:ext cx="2281555" cy="1996440"/>
          </a:xfrm>
          <a:prstGeom prst="rect">
            <a:avLst/>
          </a:prstGeom>
        </p:spPr>
      </p:pic>
      <p:pic>
        <p:nvPicPr>
          <p:cNvPr id="2" name="Content Placeholder 5" descr="C:\Users\HP\Pictures\HINH SOAN BAI\tuan 5\vun-dap-he-gia-tri-gia-dinh-viet-nam-hien-nay.jpgvun-dap-he-gia-tri-gia-dinh-viet-nam-hien-nay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6750" y="349885"/>
            <a:ext cx="5596255" cy="316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C:\Users\HP\Pictures\HINH SOAN BAI\tuan 5\quan-ao-tre-em-3-tuoi.jpgquan-ao-tre-em-3-tuoi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777230" y="1124585"/>
            <a:ext cx="5771515" cy="339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743710" y="2734310"/>
            <a:ext cx="6157595" cy="323786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823845" y="3815080"/>
            <a:ext cx="4432300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ba tuổi: </a:t>
            </a:r>
            <a:r>
              <a:rPr lang="en-US" altLang="en-US" sz="3000" b="1" dirty="0">
                <a:latin typeface="Times New Roman" panose="02020603050405020304" pitchFamily="18" charset="0"/>
              </a:rPr>
              <a:t>ba là số tiếp theo số 2 trong dãy số tự nhiên.</a:t>
            </a:r>
            <a:endParaRPr lang="en-US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913255" y="187414"/>
            <a:ext cx="7687945" cy="1751330"/>
          </a:xfrm>
          <a:prstGeom prst="rect">
            <a:avLst/>
          </a:prstGeom>
        </p:spPr>
      </p:pic>
      <p:sp>
        <p:nvSpPr>
          <p:cNvPr id="18436" name="Text Box 7"/>
          <p:cNvSpPr txBox="1"/>
          <p:nvPr/>
        </p:nvSpPr>
        <p:spPr>
          <a:xfrm>
            <a:off x="2095500" y="462915"/>
            <a:ext cx="75057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 câu để phân biệt các từ đồng âm 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cờ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GB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2420" y="0"/>
            <a:ext cx="810260" cy="14452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GB" altLang="en-US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2 </a:t>
            </a:r>
            <a:endParaRPr lang="en-GB" altLang="en-US" sz="8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charset="0"/>
              <a:cs typeface="Algerian" panose="04020705040A02060702" charset="0"/>
            </a:endParaRPr>
          </a:p>
        </p:txBody>
      </p:sp>
      <p:sp>
        <p:nvSpPr>
          <p:cNvPr id="48137" name="Text Box 9"/>
          <p:cNvSpPr txBox="1"/>
          <p:nvPr/>
        </p:nvSpPr>
        <p:spPr>
          <a:xfrm>
            <a:off x="1460500" y="2366645"/>
            <a:ext cx="1062990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treo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mừng ng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Quốc khánh.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môn thể thao được nhiều người yêu thích.</a:t>
            </a:r>
            <a:endParaRPr lang="en-US" alt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2" grpId="0"/>
      <p:bldP spid="481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8247380" y="375920"/>
            <a:ext cx="3449320" cy="2586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:\Users\HP\Pictures\HINH SOAN BAI\tuan 5\images2820347_10.jpgimages2820347_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985" y="1605280"/>
            <a:ext cx="3514725" cy="1955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1"/>
          <p:cNvSpPr txBox="1"/>
          <p:nvPr/>
        </p:nvSpPr>
        <p:spPr>
          <a:xfrm>
            <a:off x="895668" y="601345"/>
            <a:ext cx="10166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125393" y="3137535"/>
            <a:ext cx="157099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cờ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189480" y="3895725"/>
            <a:ext cx="86436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 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đỏ sao vàng là quốc kì của nước ta.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Ông nội của Lan và ông ngoại của Mai thường đánh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vào buổi sáng.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uild="p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Pictures\HINH SOAN BAI\tuan 5\Buoi-sang-nen-uong-gi6-1030x713.jpgBuoi-sang-nen-uong-gi6-1030x713"/>
          <p:cNvPicPr>
            <a:picLocks noChangeAspect="1"/>
          </p:cNvPicPr>
          <p:nvPr/>
        </p:nvPicPr>
        <p:blipFill>
          <a:blip r:embed="rId1"/>
          <a:srcRect r="7295"/>
          <a:stretch>
            <a:fillRect/>
          </a:stretch>
        </p:blipFill>
        <p:spPr>
          <a:xfrm>
            <a:off x="3777615" y="363220"/>
            <a:ext cx="3321050" cy="2489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:\Users\HP\Pictures\HINH SOAN BAI\tuan 5\mapVN.gifmapV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38945" y="26035"/>
            <a:ext cx="2611120" cy="4333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1348423" y="1316355"/>
            <a:ext cx="203676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uống</a:t>
            </a:r>
            <a:endParaRPr lang="en-US" altLang="vi-VN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8275955" y="1898968"/>
            <a:ext cx="1741488" cy="585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</a:t>
            </a:r>
            <a:endParaRPr lang="en-US" altLang="vi-VN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10105" y="3782060"/>
            <a:ext cx="77209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Uống nhiều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rất tốt cho sức khỏe.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ta có hình dáng như chũ S.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uild="p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09003" y="546100"/>
            <a:ext cx="143637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050405" y="545783"/>
            <a:ext cx="154940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bạc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69ac91df35468036ddcc84e3ac0bde0d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99715" y="546100"/>
            <a:ext cx="2503170" cy="2228850"/>
          </a:xfrm>
          <a:prstGeom prst="rect">
            <a:avLst/>
          </a:prstGeom>
        </p:spPr>
      </p:pic>
      <p:pic>
        <p:nvPicPr>
          <p:cNvPr id="7" name="Content Placeholder 6" descr="lam-viec-nhom2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27135" y="546100"/>
            <a:ext cx="2374900" cy="166243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2210435" y="3157220"/>
            <a:ext cx="885571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Sau khi học xong, em nhớ dọn dẹp sách, vở,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ghế lại cẩn thận.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Nhóm bạn của Lan đang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nhau tìm cách giúp đỡ Hoàng học tốt môn Toán.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2" grpId="0" build="p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925954" y="236855"/>
            <a:ext cx="7649875" cy="1751330"/>
          </a:xfrm>
          <a:prstGeom prst="rect">
            <a:avLst/>
          </a:prstGeom>
        </p:spPr>
      </p:pic>
      <p:sp>
        <p:nvSpPr>
          <p:cNvPr id="18436" name="Text Box 7"/>
          <p:cNvSpPr txBox="1"/>
          <p:nvPr/>
        </p:nvSpPr>
        <p:spPr>
          <a:xfrm>
            <a:off x="2200226" y="236855"/>
            <a:ext cx="71013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 mẩu chuyện vui dưới đây và cho biết vì sao Nam tưởng ba mình đã chuyển sang làm việc tại ngân hàng.</a:t>
            </a:r>
            <a:endParaRPr lang="en-GB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2419" y="0"/>
            <a:ext cx="825405" cy="14452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GB" altLang="en-US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GB" altLang="en-US" sz="8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750695" y="1988185"/>
            <a:ext cx="1044130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tiêu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- Cậu có biết không, ba mình mới chuyển sang ngân hàng làm việc đấy.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Bắc: - Sao cậu bảo bố cậu là bộ đội?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- Đúng rồi, thư trước ba mình báo tin: "Ba đang ở hải đảo." Nhưng thư này ba mình nói là ba đang giữ tiền tiêu cho Tổ quốc.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Bắc: !!!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2" grpId="0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90750" y="1060450"/>
            <a:ext cx="9403080" cy="3992880"/>
          </a:xfrm>
          <a:prstGeom prst="rect">
            <a:avLst/>
          </a:prstGeom>
        </p:spPr>
      </p:pic>
      <p:sp>
        <p:nvSpPr>
          <p:cNvPr id="8" name="Text Box 7"/>
          <p:cNvSpPr txBox="1"/>
          <p:nvPr>
            <p:custDataLst>
              <p:tags r:id="rId2"/>
            </p:custDataLst>
          </p:nvPr>
        </p:nvSpPr>
        <p:spPr>
          <a:xfrm>
            <a:off x="3663950" y="1380490"/>
            <a:ext cx="811784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Nam nhầm lẫn nghĩa của từ đồng âm 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</a:t>
            </a: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tiền tiêu” </a:t>
            </a: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tiêu 1: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tiền để tiêu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tiền tiêu 2: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vị trí quan trọng, nơi có bố trí canh gác ở phía trước khu vực trú quân, hướng về quân địch.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5265" y="1826895"/>
            <a:ext cx="2006600" cy="423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948815" y="123825"/>
            <a:ext cx="7929245" cy="4114800"/>
          </a:xfrm>
          <a:prstGeom prst="rect">
            <a:avLst/>
          </a:prstGeom>
        </p:spPr>
      </p:pic>
      <p:pic>
        <p:nvPicPr>
          <p:cNvPr id="13" name="Content Placeholder 12" descr="pngtree-happy-owl-smiling-illustration-vector-on-white-background-png-image_2080071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2805" y="3107690"/>
            <a:ext cx="3271520" cy="327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8235" y="575945"/>
            <a:ext cx="3544570" cy="258318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30235" y="1664335"/>
            <a:ext cx="3094990" cy="270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865" y="575945"/>
            <a:ext cx="4229100" cy="231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489200" y="3823335"/>
            <a:ext cx="7957185" cy="1819275"/>
          </a:xfrm>
          <a:prstGeom prst="rect">
            <a:avLst/>
          </a:prstGeom>
        </p:spPr>
      </p:pic>
      <p:sp>
        <p:nvSpPr>
          <p:cNvPr id="58370" name="Text Box 2"/>
          <p:cNvSpPr txBox="1"/>
          <p:nvPr/>
        </p:nvSpPr>
        <p:spPr>
          <a:xfrm>
            <a:off x="850900" y="840105"/>
            <a:ext cx="9852660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Trùng trục như con chó thui</a:t>
            </a:r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mắt, chín mũi, chín đuôi, chín đầu.</a:t>
            </a:r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 </a:t>
            </a:r>
            <a:r>
              <a:rPr lang="vi-VN" alt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?)</a:t>
            </a:r>
            <a:endParaRPr lang="en-US" alt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982085" y="4158615"/>
            <a:ext cx="51447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ÁN: Con chó thui</a:t>
            </a:r>
            <a:endParaRPr lang="en-GB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080000" flipH="1">
            <a:off x="6747510" y="3720465"/>
            <a:ext cx="6090920" cy="171831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1636395" y="2821305"/>
            <a:ext cx="4994275" cy="29337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33460" y="2310130"/>
            <a:ext cx="1812925" cy="1970405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9752330" y="2821305"/>
            <a:ext cx="2172970" cy="208534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894205" y="3917950"/>
            <a:ext cx="4737100" cy="9772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Đố Vẹt Xanh thế nào </a:t>
            </a:r>
            <a:endParaRPr lang="en-GB" altLang="vi-V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là từ đồng nghĩa ?</a:t>
            </a:r>
            <a:endParaRPr lang="en-GB" altLang="vi-V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9977"/>
          <a:stretch>
            <a:fillRect/>
          </a:stretch>
        </p:blipFill>
        <p:spPr>
          <a:xfrm flipH="1">
            <a:off x="0" y="573405"/>
            <a:ext cx="4074160" cy="3157855"/>
          </a:xfrm>
          <a:prstGeom prst="rect">
            <a:avLst/>
          </a:prstGeom>
        </p:spPr>
      </p:pic>
      <p:pic>
        <p:nvPicPr>
          <p:cNvPr id="13" name="Content Placeholder 12" descr="pngtree-happy-owl-smiling-illustration-vector-on-white-background-png-image_2080071"/>
          <p:cNvPicPr>
            <a:picLocks noGrp="1" noChangeAspect="1"/>
          </p:cNvPicPr>
          <p:nvPr>
            <p:ph sz="half" idx="2"/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3840" y="363220"/>
            <a:ext cx="2458085" cy="2458085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93570" y="3799840"/>
            <a:ext cx="4737100" cy="9772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Đố Vẹt Đỏ thế nào </a:t>
            </a:r>
            <a:endParaRPr lang="en-GB" altLang="vi-V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là từ trái nghĩa ?</a:t>
            </a:r>
            <a:endParaRPr lang="en-GB" altLang="vi-V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13710" y="160020"/>
            <a:ext cx="6738620" cy="2864485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3727450" y="882015"/>
            <a:ext cx="4737100" cy="14204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Từ đồng nghĩa là những từ có nghĩa giống nhau hoặc gần giống nhau.</a:t>
            </a:r>
            <a:endParaRPr lang="en-GB" altLang="vi-V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3538855" y="780415"/>
            <a:ext cx="5688965" cy="9772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Từ trái nghĩa là những từ có nghĩa khác nhau hoàn toàn.</a:t>
            </a:r>
            <a:endParaRPr lang="en-GB" altLang="vi-V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0" grpId="0"/>
      <p:bldP spid="20" grpId="1"/>
      <p:bldP spid="24" grpId="0"/>
      <p:bldP spid="24" grpId="1"/>
      <p:bldP spid="24" grpId="2"/>
      <p:bldP spid="25" grpId="0"/>
      <p:bldP spid="2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/>
          <p:nvPr/>
        </p:nvSpPr>
        <p:spPr>
          <a:xfrm>
            <a:off x="1477010" y="198755"/>
            <a:ext cx="89027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Hai cây cùng có một tên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Cây xòe mặt nước, cây trên chiến trường 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Cây này bảo vệ quê hương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Cây kia hoa nở soi gương mặt hồ.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vi-VN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 cây gì ?)</a:t>
            </a:r>
            <a:endParaRPr lang="en-US" altLang="vi-VN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44320" y="2597150"/>
            <a:ext cx="9103360" cy="21304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610485" y="2829560"/>
            <a:ext cx="697103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GB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ÁN: Cây (hoa) súng và cây súng</a:t>
            </a:r>
            <a:endParaRPr lang="en-GB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Content Placeholder 1" descr="hoa-s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85" y="3724910"/>
            <a:ext cx="3742055" cy="2621280"/>
          </a:xfrm>
          <a:prstGeom prst="rect">
            <a:avLst/>
          </a:prstGeom>
        </p:spPr>
      </p:pic>
      <p:pic>
        <p:nvPicPr>
          <p:cNvPr id="22" name="Picture 21" descr="kalashnikovak4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6330" y="3778885"/>
            <a:ext cx="5048250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1290" y="840105"/>
            <a:ext cx="2569210" cy="29794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20850" y="2980055"/>
            <a:ext cx="2648585" cy="2878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06980" y="0"/>
            <a:ext cx="2616835" cy="25482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8360" y="422275"/>
            <a:ext cx="4530090" cy="313182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6"/>
          <a:stretch>
            <a:fillRect/>
          </a:stretch>
        </p:blipFill>
        <p:spPr>
          <a:xfrm>
            <a:off x="4772025" y="3897630"/>
            <a:ext cx="6172200" cy="1043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V="1">
            <a:off x="5912485" y="3180080"/>
            <a:ext cx="6030595" cy="199898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85895" y="1263650"/>
            <a:ext cx="4220210" cy="2288540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461510" y="1850390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câu</a:t>
            </a:r>
            <a:r>
              <a:rPr lang="en-GB" altLang="en-US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  <a:endParaRPr lang="en-GB" altLang="en-US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5" name="Text Box 6"/>
          <p:cNvSpPr txBox="1"/>
          <p:nvPr/>
        </p:nvSpPr>
        <p:spPr>
          <a:xfrm>
            <a:off x="6520180" y="4181158"/>
            <a:ext cx="5064125" cy="5794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câu.</a:t>
            </a:r>
            <a:endParaRPr lang="en-US" altLang="vi-V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8" name="Rectangle 19"/>
          <p:cNvSpPr/>
          <p:nvPr/>
        </p:nvSpPr>
        <p:spPr>
          <a:xfrm>
            <a:off x="1886268" y="329883"/>
            <a:ext cx="533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30000"/>
              </a:spcBef>
              <a:buFontTx/>
              <a:buNone/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câu sau đây:</a:t>
            </a:r>
            <a:endParaRPr lang="en-US" altLang="vi-VN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2955" y="217805"/>
            <a:ext cx="93218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6600" b="1">
                <a:solidFill>
                  <a:schemeClr val="accent5">
                    <a:lumMod val="75000"/>
                  </a:schemeClr>
                </a:solidFill>
                <a:latin typeface="Ravie" panose="04040805050809020602" charset="0"/>
                <a:cs typeface="Ravie" panose="04040805050809020602" charset="0"/>
              </a:rPr>
              <a:t>1 </a:t>
            </a:r>
            <a:endParaRPr lang="en-GB" altLang="en-US" sz="6600" b="1">
              <a:solidFill>
                <a:schemeClr val="accent5">
                  <a:lumMod val="75000"/>
                </a:schemeClr>
              </a:solidFill>
              <a:latin typeface="Ravie" panose="04040805050809020602" charset="0"/>
              <a:cs typeface="Ravie" panose="04040805050809020602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01100" y="325755"/>
            <a:ext cx="2783205" cy="3226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715135" y="2908935"/>
            <a:ext cx="2617470" cy="284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  <p:bldP spid="13318" grpId="0"/>
      <p:bldP spid="13318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4"/>
          <p:cNvSpPr txBox="1"/>
          <p:nvPr/>
        </p:nvSpPr>
        <p:spPr>
          <a:xfrm>
            <a:off x="782955" y="1819275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  <a:endParaRPr lang="en-GB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5" name="Text Box 6"/>
          <p:cNvSpPr txBox="1"/>
          <p:nvPr/>
        </p:nvSpPr>
        <p:spPr>
          <a:xfrm>
            <a:off x="5474970" y="1823403"/>
            <a:ext cx="506412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vi-V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8" name="Rectangle 19"/>
          <p:cNvSpPr/>
          <p:nvPr/>
        </p:nvSpPr>
        <p:spPr>
          <a:xfrm>
            <a:off x="1886268" y="329883"/>
            <a:ext cx="533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30000"/>
              </a:spcBef>
              <a:buFontTx/>
              <a:buNone/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câu sau đây:</a:t>
            </a:r>
            <a:endParaRPr lang="en-US" altLang="vi-VN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2955" y="217805"/>
            <a:ext cx="93218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6600" b="1">
                <a:solidFill>
                  <a:schemeClr val="accent5">
                    <a:lumMod val="75000"/>
                  </a:schemeClr>
                </a:solidFill>
                <a:latin typeface="Ravie" panose="04040805050809020602" charset="0"/>
                <a:cs typeface="Ravie" panose="04040805050809020602" charset="0"/>
              </a:rPr>
              <a:t>1 </a:t>
            </a:r>
            <a:endParaRPr lang="en-GB" altLang="en-US" sz="6600" b="1">
              <a:solidFill>
                <a:schemeClr val="accent5">
                  <a:lumMod val="75000"/>
                </a:schemeClr>
              </a:solidFill>
              <a:latin typeface="Ravie" panose="04040805050809020602" charset="0"/>
              <a:cs typeface="Ravie" panose="04040805050809020602" charset="0"/>
            </a:endParaRP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880000">
            <a:off x="3075305" y="3079115"/>
            <a:ext cx="4519930" cy="26092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358640" y="3480435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altLang="en-US" sz="9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1"/>
      <p:bldP spid="4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172335" y="3235960"/>
            <a:ext cx="9720580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3150" y="1496060"/>
            <a:ext cx="8581390" cy="1649730"/>
          </a:xfrm>
          <a:prstGeom prst="rect">
            <a:avLst/>
          </a:prstGeom>
        </p:spPr>
      </p:pic>
      <p:sp>
        <p:nvSpPr>
          <p:cNvPr id="13318" name="Rectangle 19"/>
          <p:cNvSpPr/>
          <p:nvPr/>
        </p:nvSpPr>
        <p:spPr>
          <a:xfrm>
            <a:off x="1886585" y="330200"/>
            <a:ext cx="72701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30000"/>
              </a:spcBef>
              <a:buFontTx/>
              <a:buNone/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nghĩa của mỗi từ câu ở bài tập 1?</a:t>
            </a:r>
            <a:endParaRPr lang="en-US" altLang="vi-VN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15315" y="217805"/>
            <a:ext cx="9321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6000" b="1">
                <a:solidFill>
                  <a:schemeClr val="accent5">
                    <a:lumMod val="75000"/>
                  </a:schemeClr>
                </a:solidFill>
                <a:latin typeface="Ravie" panose="04040805050809020602" charset="0"/>
                <a:cs typeface="Ravie" panose="04040805050809020602" charset="0"/>
              </a:rPr>
              <a:t>2 </a:t>
            </a:r>
            <a:endParaRPr lang="en-GB" altLang="en-US" sz="6000" b="1">
              <a:solidFill>
                <a:schemeClr val="accent5">
                  <a:lumMod val="75000"/>
                </a:schemeClr>
              </a:solidFill>
              <a:latin typeface="Ravie" panose="04040805050809020602" charset="0"/>
              <a:cs typeface="Ravie" panose="04040805050809020602" charset="0"/>
            </a:endParaRPr>
          </a:p>
        </p:txBody>
      </p:sp>
      <p:sp>
        <p:nvSpPr>
          <p:cNvPr id="9" name="Text Box 23"/>
          <p:cNvSpPr txBox="1"/>
          <p:nvPr/>
        </p:nvSpPr>
        <p:spPr>
          <a:xfrm>
            <a:off x="2082165" y="1783080"/>
            <a:ext cx="68783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 cá, tôm,... bằng móc sắt nhỏ (thường có mồi) buộc ở đầu một sợi dây.</a:t>
            </a:r>
            <a:endParaRPr lang="en-US" altLang="vi-V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4"/>
          <p:cNvSpPr txBox="1"/>
          <p:nvPr/>
        </p:nvSpPr>
        <p:spPr>
          <a:xfrm>
            <a:off x="2773680" y="3580765"/>
            <a:ext cx="85172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lời nói diễn đạt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ý trọn vẹn, trên văn bản được mở đầu bằng một chữ cái viết hoa v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kết thúc bằng một dấu ngắt câu.</a:t>
            </a:r>
            <a:endParaRPr lang="en-US" altLang="vi-V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8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3"/>
          <p:cNvSpPr txBox="1"/>
          <p:nvPr/>
        </p:nvSpPr>
        <p:spPr>
          <a:xfrm>
            <a:off x="2004695" y="2837815"/>
            <a:ext cx="2524760" cy="2861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 cá, tôm,... bằng móc sắt nhỏ (thường có mồi) buộc ở đầu một sợi dây.</a:t>
            </a:r>
            <a:endParaRPr lang="en-US" altLang="vi-V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4"/>
          <p:cNvSpPr txBox="1"/>
          <p:nvPr/>
        </p:nvSpPr>
        <p:spPr>
          <a:xfrm>
            <a:off x="6445250" y="2837815"/>
            <a:ext cx="4093845" cy="2861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lời nói diễn đạt</a:t>
            </a:r>
            <a:r>
              <a:rPr lang="en-GB" altLang="en-US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ý trọn vẹn, trên văn bản được mở đầu bằng một chữ cái viết hoa v</a:t>
            </a: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kết thúc bằng một dấu ngắt câu.</a:t>
            </a:r>
            <a:endParaRPr lang="en-US" altLang="vi-V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4"/>
          <p:cNvSpPr txBox="1"/>
          <p:nvPr/>
        </p:nvSpPr>
        <p:spPr>
          <a:xfrm>
            <a:off x="464185" y="650875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  <a:endParaRPr lang="en-GB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5" name="Text Box 6"/>
          <p:cNvSpPr txBox="1"/>
          <p:nvPr/>
        </p:nvSpPr>
        <p:spPr>
          <a:xfrm>
            <a:off x="4671060" y="650558"/>
            <a:ext cx="506412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vi-V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875 0.223333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7083 0.221019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4"/>
          <p:cNvSpPr txBox="1"/>
          <p:nvPr/>
        </p:nvSpPr>
        <p:spPr>
          <a:xfrm>
            <a:off x="464185" y="650875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  <a:endParaRPr lang="en-GB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5" name="Text Box 6"/>
          <p:cNvSpPr txBox="1"/>
          <p:nvPr/>
        </p:nvSpPr>
        <p:spPr>
          <a:xfrm>
            <a:off x="4671060" y="650558"/>
            <a:ext cx="506412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vi-V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372985" y="2890520"/>
            <a:ext cx="4578350" cy="193738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719705" y="1552575"/>
            <a:ext cx="4653915" cy="1524000"/>
          </a:xfrm>
          <a:prstGeom prst="cloudCallout">
            <a:avLst>
              <a:gd name="adj1" fmla="val 1826"/>
              <a:gd name="adj2" fmla="val 3166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</a:t>
            </a: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về cách nói, cách viết</a:t>
            </a: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174875" y="3663950"/>
            <a:ext cx="4034790" cy="1524000"/>
          </a:xfrm>
          <a:prstGeom prst="cloudCallout">
            <a:avLst>
              <a:gd name="adj1" fmla="val 1826"/>
              <a:gd name="adj2" fmla="val 3166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</a:t>
            </a: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</a:t>
            </a:r>
            <a:endParaRPr lang="en-GB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về nghĩa</a:t>
            </a: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53685" y="4386580"/>
            <a:ext cx="1746885" cy="1526540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8910" y="1250950"/>
            <a:ext cx="2249805" cy="1639570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49">
            <a:off x="5874143" y="3038512"/>
            <a:ext cx="1177078" cy="781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3620" y="3349625"/>
            <a:ext cx="4591050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1"/>
      <p:bldP spid="13322" grpId="2"/>
      <p:bldP spid="13315" grpId="1"/>
      <p:bldP spid="13315" grpId="2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195830" y="2125345"/>
            <a:ext cx="8185785" cy="342138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1536065"/>
            <a:ext cx="2483485" cy="180975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709150" y="1536065"/>
            <a:ext cx="2482850" cy="1809750"/>
          </a:xfrm>
          <a:prstGeom prst="rect">
            <a:avLst/>
          </a:prstGeom>
        </p:spPr>
      </p:pic>
      <p:sp>
        <p:nvSpPr>
          <p:cNvPr id="16386" name="Rectangle 1"/>
          <p:cNvSpPr/>
          <p:nvPr/>
        </p:nvSpPr>
        <p:spPr>
          <a:xfrm>
            <a:off x="2341880" y="2508250"/>
            <a:ext cx="7517130" cy="1751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vi-VN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 l</a:t>
            </a:r>
            <a:r>
              <a:rPr lang="en-US" alt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giống nhau về âm nhưng khác hẳn nhau về nghĩa.</a:t>
            </a:r>
            <a:endParaRPr lang="en-US" altLang="vi-VN" sz="36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723833" y="492760"/>
            <a:ext cx="2823845" cy="110680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vi-V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VN-Shintia Script" panose="02000804000000020003" charset="0"/>
                <a:cs typeface="SVN-Shintia Script" panose="02000804000000020003" charset="0"/>
                <a:sym typeface="+mn-ea"/>
              </a:rPr>
              <a:t>Ghi nhớ: </a:t>
            </a:r>
            <a:endParaRPr lang="en-US" altLang="vi-V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VN-Shintia Script" panose="02000804000000020003" charset="0"/>
              <a:cs typeface="SVN-Shintia Script" panose="02000804000000020003" charset="0"/>
              <a:sym typeface="+mn-ea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45640" y="537845"/>
            <a:ext cx="941705" cy="953770"/>
          </a:xfrm>
          <a:prstGeom prst="rect">
            <a:avLst/>
          </a:prstGeom>
        </p:spPr>
      </p:pic>
      <p:pic>
        <p:nvPicPr>
          <p:cNvPr id="24" name="PA_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95" y="711835"/>
            <a:ext cx="2236470" cy="218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" grpId="0"/>
    </p:bldLst>
  </p:timing>
</p:sld>
</file>

<file path=ppt/tags/tag1.xml><?xml version="1.0" encoding="utf-8"?>
<p:tagLst xmlns:p="http://schemas.openxmlformats.org/presentationml/2006/main">
  <p:tag name="FILL" val="a1"/>
</p:tagLst>
</file>

<file path=ppt/tags/tag10.xml><?xml version="1.0" encoding="utf-8"?>
<p:tagLst xmlns:p="http://schemas.openxmlformats.org/presentationml/2006/main">
  <p:tag name="FILL" val="a1"/>
</p:tagLst>
</file>

<file path=ppt/tags/tag11.xml><?xml version="1.0" encoding="utf-8"?>
<p:tagLst xmlns:p="http://schemas.openxmlformats.org/presentationml/2006/main">
  <p:tag name="FILL" val="a1"/>
</p:tagLst>
</file>

<file path=ppt/tags/tag12.xml><?xml version="1.0" encoding="utf-8"?>
<p:tagLst xmlns:p="http://schemas.openxmlformats.org/presentationml/2006/main">
  <p:tag name="FILL" val="a1"/>
</p:tagLst>
</file>

<file path=ppt/tags/tag13.xml><?xml version="1.0" encoding="utf-8"?>
<p:tagLst xmlns:p="http://schemas.openxmlformats.org/presentationml/2006/main">
  <p:tag name="FILL" val="a1"/>
</p:tagLst>
</file>

<file path=ppt/tags/tag14.xml><?xml version="1.0" encoding="utf-8"?>
<p:tagLst xmlns:p="http://schemas.openxmlformats.org/presentationml/2006/main">
  <p:tag name="FILL" val="a1"/>
</p:tagLst>
</file>

<file path=ppt/tags/tag15.xml><?xml version="1.0" encoding="utf-8"?>
<p:tagLst xmlns:p="http://schemas.openxmlformats.org/presentationml/2006/main">
  <p:tag name="FILL" val="a1"/>
</p:tagLst>
</file>

<file path=ppt/tags/tag16.xml><?xml version="1.0" encoding="utf-8"?>
<p:tagLst xmlns:p="http://schemas.openxmlformats.org/presentationml/2006/main">
  <p:tag name="FILL" val="a1"/>
</p:tagLst>
</file>

<file path=ppt/tags/tag17.xml><?xml version="1.0" encoding="utf-8"?>
<p:tagLst xmlns:p="http://schemas.openxmlformats.org/presentationml/2006/main">
  <p:tag name="FILL" val="a1"/>
</p:tagLst>
</file>

<file path=ppt/tags/tag18.xml><?xml version="1.0" encoding="utf-8"?>
<p:tagLst xmlns:p="http://schemas.openxmlformats.org/presentationml/2006/main">
  <p:tag name="FILL" val="a1"/>
</p:tagLst>
</file>

<file path=ppt/tags/tag19.xml><?xml version="1.0" encoding="utf-8"?>
<p:tagLst xmlns:p="http://schemas.openxmlformats.org/presentationml/2006/main">
  <p:tag name="FILL" val="a1"/>
</p:tagLst>
</file>

<file path=ppt/tags/tag2.xml><?xml version="1.0" encoding="utf-8"?>
<p:tagLst xmlns:p="http://schemas.openxmlformats.org/presentationml/2006/main">
  <p:tag name="FILL" val="a1"/>
</p:tagLst>
</file>

<file path=ppt/tags/tag20.xml><?xml version="1.0" encoding="utf-8"?>
<p:tagLst xmlns:p="http://schemas.openxmlformats.org/presentationml/2006/main">
  <p:tag name="FILL" val="a1"/>
</p:tagLst>
</file>

<file path=ppt/tags/tag21.xml><?xml version="1.0" encoding="utf-8"?>
<p:tagLst xmlns:p="http://schemas.openxmlformats.org/presentationml/2006/main">
  <p:tag name="MH" val="20170411143530"/>
  <p:tag name="MH_LIBRARY" val="GRAPHIC"/>
  <p:tag name="MH_ORDER" val="Line 13"/>
</p:tagLst>
</file>

<file path=ppt/tags/tag22.xml><?xml version="1.0" encoding="utf-8"?>
<p:tagLst xmlns:p="http://schemas.openxmlformats.org/presentationml/2006/main">
  <p:tag name="MH" val="20170411143530"/>
  <p:tag name="MH_LIBRARY" val="GRAPHIC"/>
  <p:tag name="MH_ORDER" val="AutoShape 14"/>
</p:tagLst>
</file>

<file path=ppt/tags/tag23.xml><?xml version="1.0" encoding="utf-8"?>
<p:tagLst xmlns:p="http://schemas.openxmlformats.org/presentationml/2006/main">
  <p:tag name="MH" val="20170411143530"/>
  <p:tag name="MH_LIBRARY" val="GRAPHIC"/>
  <p:tag name="MH_ORDER" val="Line 13"/>
</p:tagLst>
</file>

<file path=ppt/tags/tag24.xml><?xml version="1.0" encoding="utf-8"?>
<p:tagLst xmlns:p="http://schemas.openxmlformats.org/presentationml/2006/main">
  <p:tag name="MH" val="20170411143530"/>
  <p:tag name="MH_LIBRARY" val="GRAPHIC"/>
  <p:tag name="MH_ORDER" val="AutoShape 14"/>
</p:tagLst>
</file>

<file path=ppt/tags/tag25.xml><?xml version="1.0" encoding="utf-8"?>
<p:tagLst xmlns:p="http://schemas.openxmlformats.org/presentationml/2006/main">
  <p:tag name="MH" val="20170411143530"/>
  <p:tag name="MH_LIBRARY" val="GRAPHIC"/>
  <p:tag name="MH_ORDER" val="Line 13"/>
</p:tagLst>
</file>

<file path=ppt/tags/tag26.xml><?xml version="1.0" encoding="utf-8"?>
<p:tagLst xmlns:p="http://schemas.openxmlformats.org/presentationml/2006/main">
  <p:tag name="MH" val="20170411143530"/>
  <p:tag name="MH_LIBRARY" val="GRAPHIC"/>
  <p:tag name="MH_ORDER" val="AutoShape 14"/>
</p:tagLst>
</file>

<file path=ppt/tags/tag27.xml><?xml version="1.0" encoding="utf-8"?>
<p:tagLst xmlns:p="http://schemas.openxmlformats.org/presentationml/2006/main">
  <p:tag name="PA" val="v3.1.0"/>
</p:tagLst>
</file>

<file path=ppt/tags/tag2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3069666208_1_1"/>
</p:tagLst>
</file>

<file path=ppt/tags/tag3.xml><?xml version="1.0" encoding="utf-8"?>
<p:tagLst xmlns:p="http://schemas.openxmlformats.org/presentationml/2006/main">
  <p:tag name="FILL" val="a1"/>
</p:tagLst>
</file>

<file path=ppt/tags/tag4.xml><?xml version="1.0" encoding="utf-8"?>
<p:tagLst xmlns:p="http://schemas.openxmlformats.org/presentationml/2006/main">
  <p:tag name="FILL" val="a1"/>
</p:tagLst>
</file>

<file path=ppt/tags/tag5.xml><?xml version="1.0" encoding="utf-8"?>
<p:tagLst xmlns:p="http://schemas.openxmlformats.org/presentationml/2006/main">
  <p:tag name="FILL" val="a1"/>
</p:tagLst>
</file>

<file path=ppt/tags/tag6.xml><?xml version="1.0" encoding="utf-8"?>
<p:tagLst xmlns:p="http://schemas.openxmlformats.org/presentationml/2006/main">
  <p:tag name="FILL" val="a1"/>
</p:tagLst>
</file>

<file path=ppt/tags/tag7.xml><?xml version="1.0" encoding="utf-8"?>
<p:tagLst xmlns:p="http://schemas.openxmlformats.org/presentationml/2006/main">
  <p:tag name="FILL" val="a1"/>
</p:tagLst>
</file>

<file path=ppt/tags/tag8.xml><?xml version="1.0" encoding="utf-8"?>
<p:tagLst xmlns:p="http://schemas.openxmlformats.org/presentationml/2006/main">
  <p:tag name="FILL" val="a1"/>
</p:tagLst>
</file>

<file path=ppt/tags/tag9.xml><?xml version="1.0" encoding="utf-8"?>
<p:tagLst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3429</Words>
  <Application>WPS Presentation</Application>
  <PresentationFormat>Widescreen</PresentationFormat>
  <Paragraphs>168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21</vt:i4>
      </vt:variant>
      <vt:variant>
        <vt:lpstr>幻灯片标题</vt:lpstr>
      </vt:variant>
      <vt:variant>
        <vt:i4>31</vt:i4>
      </vt:variant>
    </vt:vector>
  </HeadingPairs>
  <TitlesOfParts>
    <vt:vector size="69" baseType="lpstr">
      <vt:lpstr>Arial</vt:lpstr>
      <vt:lpstr>SimSun</vt:lpstr>
      <vt:lpstr>Wingdings</vt:lpstr>
      <vt:lpstr>SVN-Shintia Script</vt:lpstr>
      <vt:lpstr>#9Slide05 Aquarelle</vt:lpstr>
      <vt:lpstr>SVN-Ziclets</vt:lpstr>
      <vt:lpstr>Montserrat</vt:lpstr>
      <vt:lpstr>SVN-Caprica Script</vt:lpstr>
      <vt:lpstr>Times New Roman</vt:lpstr>
      <vt:lpstr>Ravie</vt:lpstr>
      <vt:lpstr>Calibri</vt:lpstr>
      <vt:lpstr>Microsoft YaHei</vt:lpstr>
      <vt:lpstr>Arial Unicode MS</vt:lpstr>
      <vt:lpstr>Calibri Light</vt:lpstr>
      <vt:lpstr>Algerian</vt:lpstr>
      <vt:lpstr>Georgia</vt:lpstr>
      <vt:lpstr>SVN-Hole Hearted</vt:lpstr>
      <vt:lpstr>Office Theme</vt:lpstr>
      <vt:lpstr>1_Office Theme</vt:lpstr>
      <vt:lpstr>3_Office Theme</vt:lpstr>
      <vt:lpstr>4_Office Theme</vt:lpstr>
      <vt:lpstr>5_Office Theme</vt:lpstr>
      <vt:lpstr>2_Office Theme</vt:lpstr>
      <vt:lpstr>6_Office Theme</vt:lpstr>
      <vt:lpstr>7_Office Theme</vt:lpstr>
      <vt:lpstr>8_Office Theme</vt:lpstr>
      <vt:lpstr>11_Office Theme</vt:lpstr>
      <vt:lpstr>10_Office Theme</vt:lpstr>
      <vt:lpstr>12_Office Theme</vt:lpstr>
      <vt:lpstr>13_Office Theme</vt:lpstr>
      <vt:lpstr>9_Office Theme</vt:lpstr>
      <vt:lpstr>14_Office Theme</vt:lpstr>
      <vt:lpstr>15_Office Theme</vt:lpstr>
      <vt:lpstr>16_Office Theme</vt:lpstr>
      <vt:lpstr>17_Office Theme</vt:lpstr>
      <vt:lpstr>19_Office Theme</vt:lpstr>
      <vt:lpstr>18_Office Theme</vt:lpstr>
      <vt:lpstr>20_Office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dc:description>9Slide.vn</dc:description>
  <dc:subject>9Slide.vn</dc:subject>
  <cp:category>9Slide.vn</cp:category>
  <cp:lastModifiedBy>HP</cp:lastModifiedBy>
  <cp:revision>14</cp:revision>
  <dcterms:created xsi:type="dcterms:W3CDTF">2021-09-30T08:25:00Z</dcterms:created>
  <dcterms:modified xsi:type="dcterms:W3CDTF">2021-10-02T16:32:54Z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B591C4FEBFEC4C41BC67714D690F60C7</vt:lpwstr>
  </property>
  <property fmtid="{D5CDD505-2E9C-101B-9397-08002B2CF9AE}" pid="3" name="KSOProductBuildVer">
    <vt:lpwstr>2057-11.2.0.10323</vt:lpwstr>
  </property>
</Properties>
</file>